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3" r:id="rId2"/>
    <p:sldId id="262" r:id="rId3"/>
  </p:sldIdLst>
  <p:sldSz cx="7775575" cy="10907713"/>
  <p:notesSz cx="6888163" cy="100187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50011"/>
    <a:srgbClr val="C8152D"/>
    <a:srgbClr val="FBC82B"/>
    <a:srgbClr val="FFFFCC"/>
    <a:srgbClr val="77531E"/>
    <a:srgbClr val="CC0000"/>
    <a:srgbClr val="CC3300"/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9507" autoAdjust="0"/>
  </p:normalViewPr>
  <p:slideViewPr>
    <p:cSldViewPr snapToGrid="0">
      <p:cViewPr varScale="1">
        <p:scale>
          <a:sx n="74" d="100"/>
          <a:sy n="74" d="100"/>
        </p:scale>
        <p:origin x="2760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85369" cy="500708"/>
          </a:xfrm>
          <a:prstGeom prst="rect">
            <a:avLst/>
          </a:prstGeom>
        </p:spPr>
        <p:txBody>
          <a:bodyPr vert="horz" lIns="86954" tIns="43478" rIns="86954" bIns="43478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5" y="0"/>
            <a:ext cx="2985369" cy="500708"/>
          </a:xfrm>
          <a:prstGeom prst="rect">
            <a:avLst/>
          </a:prstGeom>
        </p:spPr>
        <p:txBody>
          <a:bodyPr vert="horz" lIns="86954" tIns="43478" rIns="86954" bIns="43478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2018/11/8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6489"/>
            <a:ext cx="2985369" cy="500707"/>
          </a:xfrm>
          <a:prstGeom prst="rect">
            <a:avLst/>
          </a:prstGeom>
        </p:spPr>
        <p:txBody>
          <a:bodyPr vert="horz" lIns="86954" tIns="43478" rIns="86954" bIns="43478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5" y="9516489"/>
            <a:ext cx="2985369" cy="500707"/>
          </a:xfrm>
          <a:prstGeom prst="rect">
            <a:avLst/>
          </a:prstGeom>
        </p:spPr>
        <p:txBody>
          <a:bodyPr vert="horz" lIns="86954" tIns="43478" rIns="86954" bIns="43478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84870" cy="502674"/>
          </a:xfrm>
          <a:prstGeom prst="rect">
            <a:avLst/>
          </a:prstGeom>
        </p:spPr>
        <p:txBody>
          <a:bodyPr vert="horz" lIns="92399" tIns="46200" rIns="92399" bIns="4620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6" y="3"/>
            <a:ext cx="2984870" cy="502674"/>
          </a:xfrm>
          <a:prstGeom prst="rect">
            <a:avLst/>
          </a:prstGeom>
        </p:spPr>
        <p:txBody>
          <a:bodyPr vert="horz" lIns="92399" tIns="46200" rIns="92399" bIns="4620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2018/11/8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9" tIns="46200" rIns="92399" bIns="4620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10"/>
            <a:ext cx="5510530" cy="3944867"/>
          </a:xfrm>
          <a:prstGeom prst="rect">
            <a:avLst/>
          </a:prstGeom>
        </p:spPr>
        <p:txBody>
          <a:bodyPr vert="horz" lIns="92399" tIns="46200" rIns="92399" bIns="462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516043"/>
            <a:ext cx="2984870" cy="502673"/>
          </a:xfrm>
          <a:prstGeom prst="rect">
            <a:avLst/>
          </a:prstGeom>
        </p:spPr>
        <p:txBody>
          <a:bodyPr vert="horz" lIns="92399" tIns="46200" rIns="92399" bIns="4620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6" y="9516043"/>
            <a:ext cx="2984870" cy="502673"/>
          </a:xfrm>
          <a:prstGeom prst="rect">
            <a:avLst/>
          </a:prstGeom>
        </p:spPr>
        <p:txBody>
          <a:bodyPr vert="horz" lIns="92399" tIns="46200" rIns="92399" bIns="4620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654" y="3221759"/>
            <a:ext cx="1129811" cy="847358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61" y="9077325"/>
            <a:ext cx="1453304" cy="1504167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C0BA0CEB-9E12-4F4B-B2D1-97EC80EDA9DA}"/>
              </a:ext>
            </a:extLst>
          </p:cNvPr>
          <p:cNvSpPr txBox="1"/>
          <p:nvPr/>
        </p:nvSpPr>
        <p:spPr>
          <a:xfrm>
            <a:off x="1413238" y="8823532"/>
            <a:ext cx="518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err="1"/>
              <a:t>高次脳機能障がい</a:t>
            </a:r>
            <a:r>
              <a:rPr lang="ja-JP" altLang="en-US" sz="1600" b="1" dirty="0"/>
              <a:t>地域支援体制整備事業（盛岡圏域）</a:t>
            </a:r>
            <a:endParaRPr kumimoji="1" lang="ja-JP" altLang="en-US" sz="1600" b="1" dirty="0"/>
          </a:p>
        </p:txBody>
      </p:sp>
      <p:pic>
        <p:nvPicPr>
          <p:cNvPr id="2" name="図 1">
            <a:extLst>
              <a:ext uri="{FF2B5EF4-FFF2-40B4-BE49-F238E27FC236}">
                <a16:creationId xmlns="" xmlns:a16="http://schemas.microsoft.com/office/drawing/2014/main" id="{36D6765F-2B39-459B-92F7-4DA1099F82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705" y="4980984"/>
            <a:ext cx="2709072" cy="2256155"/>
          </a:xfrm>
          <a:prstGeom prst="rect">
            <a:avLst/>
          </a:prstGeom>
        </p:spPr>
      </p:pic>
      <p:sp>
        <p:nvSpPr>
          <p:cNvPr id="4" name="小波 3">
            <a:extLst>
              <a:ext uri="{FF2B5EF4-FFF2-40B4-BE49-F238E27FC236}">
                <a16:creationId xmlns="" xmlns:a16="http://schemas.microsoft.com/office/drawing/2014/main" id="{DFE86387-AC1D-473A-B758-A47727F64557}"/>
              </a:ext>
            </a:extLst>
          </p:cNvPr>
          <p:cNvSpPr/>
          <p:nvPr/>
        </p:nvSpPr>
        <p:spPr>
          <a:xfrm>
            <a:off x="2285999" y="894191"/>
            <a:ext cx="5172843" cy="1710461"/>
          </a:xfrm>
          <a:prstGeom prst="doubleWave">
            <a:avLst>
              <a:gd name="adj1" fmla="val 6250"/>
              <a:gd name="adj2" fmla="val -258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1">
            <a:extLst>
              <a:ext uri="{FF2B5EF4-FFF2-40B4-BE49-F238E27FC236}">
                <a16:creationId xmlns="" xmlns:a16="http://schemas.microsoft.com/office/drawing/2014/main" id="{492CDA0A-54A0-469C-BC31-735E60ED9947}"/>
              </a:ext>
            </a:extLst>
          </p:cNvPr>
          <p:cNvSpPr txBox="1">
            <a:spLocks/>
          </p:cNvSpPr>
          <p:nvPr/>
        </p:nvSpPr>
        <p:spPr>
          <a:xfrm>
            <a:off x="2397745" y="1252349"/>
            <a:ext cx="5340396" cy="1591348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2pPr>
            <a:lvl3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3pPr>
            <a:lvl4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4pPr>
            <a:lvl5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5pPr>
            <a:lvl6pPr marL="4572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6pPr>
            <a:lvl7pPr marL="9144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7pPr>
            <a:lvl8pPr marL="13716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8pPr>
            <a:lvl9pPr marL="18288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9pPr>
          </a:lstStyle>
          <a:p>
            <a:r>
              <a:rPr lang="ja-JP" altLang="en-US" spc="6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高次脳機能障がい</a:t>
            </a:r>
            <a:r>
              <a:rPr lang="en-US" altLang="ja-JP" spc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en-US" altLang="ja-JP" spc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pc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支援者研修会</a:t>
            </a:r>
            <a:br>
              <a:rPr lang="ja-JP" altLang="en-US" spc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endParaRPr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="" xmlns:a16="http://schemas.microsoft.com/office/drawing/2014/main" id="{BEBC2ACE-5296-443B-BCE1-276A9CE09B42}"/>
              </a:ext>
            </a:extLst>
          </p:cNvPr>
          <p:cNvSpPr txBox="1">
            <a:spLocks/>
          </p:cNvSpPr>
          <p:nvPr/>
        </p:nvSpPr>
        <p:spPr>
          <a:xfrm>
            <a:off x="694788" y="2705054"/>
            <a:ext cx="6858000" cy="1262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000" b="1" dirty="0"/>
              <a:t> 『</a:t>
            </a:r>
            <a:r>
              <a:rPr lang="ja-JP" altLang="en-US" sz="3000" b="1" dirty="0" err="1"/>
              <a:t>高次脳機能障がい</a:t>
            </a:r>
            <a:r>
              <a:rPr lang="ja-JP" altLang="en-US" sz="3000" b="1" dirty="0"/>
              <a:t>者と家族を</a:t>
            </a:r>
            <a:endParaRPr lang="en-US" altLang="ja-JP" sz="3000" b="1" dirty="0"/>
          </a:p>
          <a:p>
            <a:r>
              <a:rPr lang="ja-JP" altLang="en-US" sz="3000" b="1" dirty="0"/>
              <a:t>　　　　　　　　</a:t>
            </a:r>
            <a:r>
              <a:rPr lang="ja-JP" altLang="en-US" sz="3000" b="1"/>
              <a:t>  </a:t>
            </a:r>
            <a:r>
              <a:rPr lang="ja-JP" altLang="en-US" sz="3000" b="1" dirty="0"/>
              <a:t>　　　　      　どう支えるか</a:t>
            </a:r>
            <a:r>
              <a:rPr lang="en-US" altLang="ja-JP" sz="3000" b="1" dirty="0"/>
              <a:t>』</a:t>
            </a:r>
            <a:endParaRPr lang="ja-JP" altLang="en-US" sz="3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993CDD56-640F-461F-A52A-626FF78BCBED}"/>
              </a:ext>
            </a:extLst>
          </p:cNvPr>
          <p:cNvSpPr txBox="1"/>
          <p:nvPr/>
        </p:nvSpPr>
        <p:spPr>
          <a:xfrm>
            <a:off x="425819" y="7190055"/>
            <a:ext cx="6964344" cy="1477328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800" dirty="0"/>
              <a:t>　交通事故</a:t>
            </a:r>
            <a:r>
              <a:rPr kumimoji="1" lang="ja-JP" altLang="en-US" sz="1800" dirty="0" smtClean="0"/>
              <a:t>やスポーツ事故</a:t>
            </a:r>
            <a:r>
              <a:rPr kumimoji="1" lang="ja-JP" altLang="en-US" sz="1800" dirty="0"/>
              <a:t>などによる脳外傷、脳血管疾患などで、医学の発達によりこれ</a:t>
            </a:r>
            <a:r>
              <a:rPr kumimoji="1" lang="ja-JP" altLang="en-US" sz="1800" dirty="0" smtClean="0"/>
              <a:t>まで助からなかった</a:t>
            </a:r>
            <a:r>
              <a:rPr kumimoji="1" lang="ja-JP" altLang="en-US" sz="1800" dirty="0"/>
              <a:t>多くの命が救命されています。</a:t>
            </a:r>
            <a:endParaRPr kumimoji="1" lang="en-US" altLang="ja-JP" sz="1800" dirty="0"/>
          </a:p>
          <a:p>
            <a:r>
              <a:rPr kumimoji="1" lang="ja-JP" altLang="en-US" sz="1800" dirty="0"/>
              <a:t>　しかし退院後、社会生活を送ることが困難になることが非常に多く、本人はもとより、家族や周りの方々が途方に暮れてます。どこに相談したらよいのか・・・・。一緒に考えてみませんか！</a:t>
            </a:r>
            <a:endParaRPr kumimoji="1" lang="en-US" altLang="ja-JP" sz="1800" dirty="0"/>
          </a:p>
        </p:txBody>
      </p:sp>
      <p:sp>
        <p:nvSpPr>
          <p:cNvPr id="11" name="字幕 2">
            <a:extLst>
              <a:ext uri="{FF2B5EF4-FFF2-40B4-BE49-F238E27FC236}">
                <a16:creationId xmlns="" xmlns:a16="http://schemas.microsoft.com/office/drawing/2014/main" id="{A6DF7129-A730-4D03-8CD2-28D876CE60DC}"/>
              </a:ext>
            </a:extLst>
          </p:cNvPr>
          <p:cNvSpPr txBox="1">
            <a:spLocks/>
          </p:cNvSpPr>
          <p:nvPr/>
        </p:nvSpPr>
        <p:spPr>
          <a:xfrm>
            <a:off x="457249" y="4898480"/>
            <a:ext cx="7119994" cy="2285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00" b="1" dirty="0">
                <a:latin typeface="+mn-ea"/>
              </a:rPr>
              <a:t>日 　時 　</a:t>
            </a:r>
            <a:r>
              <a:rPr lang="ja-JP" altLang="en-US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en-US" altLang="ja-JP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31</a:t>
            </a:r>
            <a:r>
              <a:rPr lang="ja-JP" altLang="en-US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年１月</a:t>
            </a:r>
            <a:r>
              <a:rPr lang="en-US" altLang="ja-JP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</a:t>
            </a:r>
            <a:r>
              <a:rPr lang="ja-JP" altLang="en-US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日（月）　</a:t>
            </a:r>
            <a:r>
              <a:rPr lang="en-US" altLang="ja-JP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lang="ja-JP" altLang="en-US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時～</a:t>
            </a:r>
            <a:r>
              <a:rPr lang="en-US" altLang="ja-JP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sz="2200" b="1" dirty="0">
                <a:ln w="0">
                  <a:solidFill>
                    <a:srgbClr val="C8152D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</a:t>
            </a:r>
            <a:endParaRPr lang="en-US" altLang="ja-JP" sz="2200" b="1" dirty="0">
              <a:ln w="0">
                <a:solidFill>
                  <a:srgbClr val="C8152D"/>
                </a:solidFill>
              </a:ln>
              <a:solidFill>
                <a:schemeClr val="bg1">
                  <a:lumMod val="9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100" b="1" dirty="0">
                <a:latin typeface="+mn-ea"/>
                <a:cs typeface="Kokila" panose="020B0604020202020204" pitchFamily="34" charset="0"/>
              </a:rPr>
              <a:t>場 　所 </a:t>
            </a:r>
            <a:r>
              <a:rPr lang="ja-JP" altLang="en-US" sz="2100" b="1" dirty="0"/>
              <a:t>　</a:t>
            </a:r>
            <a:r>
              <a:rPr lang="ja-JP" altLang="en-US" sz="2100" b="1" dirty="0">
                <a:ln w="0"/>
              </a:rPr>
              <a:t>岩手県自治会館三階　第二会議室　</a:t>
            </a:r>
            <a:endParaRPr lang="en-US" altLang="ja-JP" sz="2100" b="1" dirty="0">
              <a:ln w="0"/>
            </a:endParaRPr>
          </a:p>
          <a:p>
            <a:pPr marL="0" indent="0">
              <a:buNone/>
            </a:pPr>
            <a:r>
              <a:rPr lang="ja-JP" altLang="en-US" sz="2100" b="1" dirty="0">
                <a:ln w="0"/>
              </a:rPr>
              <a:t>　　　　　　　  盛岡市山王町</a:t>
            </a:r>
            <a:r>
              <a:rPr lang="en-US" altLang="ja-JP" sz="2100" b="1" dirty="0">
                <a:ln w="0"/>
              </a:rPr>
              <a:t>4-1</a:t>
            </a:r>
            <a:endParaRPr lang="en-US" altLang="ja-JP" sz="2100" b="1" dirty="0"/>
          </a:p>
          <a:p>
            <a:r>
              <a:rPr lang="ja-JP" altLang="en-US" sz="2100" b="1" dirty="0">
                <a:latin typeface="+mn-ea"/>
              </a:rPr>
              <a:t>対 　象 </a:t>
            </a:r>
            <a:r>
              <a:rPr lang="ja-JP" altLang="en-US" sz="2100" b="1" dirty="0"/>
              <a:t>　医療福祉関係者等</a:t>
            </a:r>
            <a:endParaRPr lang="en-US" altLang="ja-JP" sz="2100" b="1" dirty="0"/>
          </a:p>
          <a:p>
            <a:r>
              <a:rPr lang="ja-JP" altLang="en-US" sz="2100" b="1" dirty="0">
                <a:latin typeface="+mn-ea"/>
              </a:rPr>
              <a:t>参加費</a:t>
            </a:r>
            <a:r>
              <a:rPr lang="ja-JP" altLang="en-US" sz="2100" b="1" dirty="0"/>
              <a:t> 　無 　料</a:t>
            </a:r>
            <a:endParaRPr lang="en-US" altLang="ja-JP" sz="2100" b="1" dirty="0"/>
          </a:p>
          <a:p>
            <a:r>
              <a:rPr lang="ja-JP" altLang="en-US" sz="2100" b="1" dirty="0">
                <a:latin typeface="+mn-ea"/>
              </a:rPr>
              <a:t>定　 員</a:t>
            </a:r>
            <a:r>
              <a:rPr lang="en-US" altLang="ja-JP" sz="2100" b="1" dirty="0">
                <a:latin typeface="+mn-ea"/>
              </a:rPr>
              <a:t> </a:t>
            </a:r>
            <a:r>
              <a:rPr lang="ja-JP" altLang="en-US" sz="2100" b="1" dirty="0"/>
              <a:t>　１００</a:t>
            </a:r>
            <a:r>
              <a:rPr lang="en-US" altLang="ja-JP" sz="2100" b="1" dirty="0"/>
              <a:t> </a:t>
            </a:r>
            <a:r>
              <a:rPr lang="ja-JP" altLang="en-US" sz="2100" b="1" dirty="0"/>
              <a:t>名</a:t>
            </a:r>
            <a:endParaRPr lang="en-US" altLang="ja-JP" sz="2100" b="1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="" xmlns:a16="http://schemas.microsoft.com/office/drawing/2014/main" id="{246A8195-40EB-4D52-855B-43100A422C83}"/>
              </a:ext>
            </a:extLst>
          </p:cNvPr>
          <p:cNvSpPr/>
          <p:nvPr/>
        </p:nvSpPr>
        <p:spPr>
          <a:xfrm>
            <a:off x="3235569" y="3856012"/>
            <a:ext cx="914400" cy="612648"/>
          </a:xfrm>
          <a:prstGeom prst="wedgeRoundRect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839FECA1-C72D-449F-B492-7EC8315F431E}"/>
              </a:ext>
            </a:extLst>
          </p:cNvPr>
          <p:cNvSpPr txBox="1"/>
          <p:nvPr/>
        </p:nvSpPr>
        <p:spPr>
          <a:xfrm>
            <a:off x="1735944" y="9289878"/>
            <a:ext cx="4547151" cy="95410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/>
              <a:t>  お申込み・お問合せ先</a:t>
            </a:r>
            <a:endParaRPr kumimoji="1" lang="en-US" altLang="ja-JP" sz="1400" b="1" u="sng" dirty="0"/>
          </a:p>
          <a:p>
            <a:r>
              <a:rPr kumimoji="1" lang="ja-JP" altLang="en-US" sz="1400" b="1" dirty="0"/>
              <a:t>   ＮＰＯ法人いわて高次脳機能障害友の会イーハトーヴ</a:t>
            </a:r>
            <a:endParaRPr kumimoji="1" lang="en-US" altLang="ja-JP" sz="1400" b="1" dirty="0"/>
          </a:p>
          <a:p>
            <a:r>
              <a:rPr lang="ja-JP" altLang="en-US" sz="1400" dirty="0"/>
              <a:t>  盛岡市中野</a:t>
            </a:r>
            <a:r>
              <a:rPr lang="en-US" altLang="ja-JP" sz="1400" dirty="0"/>
              <a:t>1-1-26</a:t>
            </a:r>
            <a:r>
              <a:rPr lang="ja-JP" altLang="en-US" sz="1400" dirty="0"/>
              <a:t>　</a:t>
            </a:r>
            <a:r>
              <a:rPr lang="en-US" altLang="ja-JP" sz="1400" dirty="0"/>
              <a:t>TEL</a:t>
            </a:r>
            <a:r>
              <a:rPr lang="ja-JP" altLang="en-US" sz="1400" dirty="0"/>
              <a:t> </a:t>
            </a:r>
            <a:r>
              <a:rPr lang="en-US" altLang="ja-JP" sz="1400" dirty="0"/>
              <a:t>019-652-1137</a:t>
            </a:r>
            <a:r>
              <a:rPr kumimoji="1" lang="ja-JP" altLang="en-US" sz="1400" dirty="0"/>
              <a:t>　</a:t>
            </a:r>
            <a:r>
              <a:rPr kumimoji="1" lang="en-US" altLang="ja-JP" sz="1400" dirty="0"/>
              <a:t>FAX 019-652-1138</a:t>
            </a:r>
          </a:p>
          <a:p>
            <a:r>
              <a:rPr lang="en-US" altLang="ja-JP" sz="1400" dirty="0"/>
              <a:t>                   E:mail   koujinou_iwate@yahoo.co.jp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 rot="20816529">
            <a:off x="188342" y="529294"/>
            <a:ext cx="3500424" cy="709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お近くに困っている方</a:t>
            </a:r>
            <a:endParaRPr kumimoji="1" lang="en-US" altLang="ja-JP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　　　　</a:t>
            </a:r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いらっしゃいませんか</a:t>
            </a: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74" y="1046694"/>
            <a:ext cx="1980928" cy="1779602"/>
          </a:xfrm>
          <a:prstGeom prst="rect">
            <a:avLst/>
          </a:prstGeom>
        </p:spPr>
      </p:pic>
      <p:sp>
        <p:nvSpPr>
          <p:cNvPr id="24" name="フローチャート: 代替処理 23"/>
          <p:cNvSpPr/>
          <p:nvPr/>
        </p:nvSpPr>
        <p:spPr>
          <a:xfrm>
            <a:off x="471332" y="2824156"/>
            <a:ext cx="6987510" cy="1772670"/>
          </a:xfrm>
          <a:prstGeom prst="flowChartAlternateProcess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979" y="9259022"/>
            <a:ext cx="1168221" cy="116822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583" y="471230"/>
            <a:ext cx="4149437" cy="461247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457249" y="8726684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9170" y="9151472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5819" y="7016257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59170" y="4645098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94498" y="2692131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="" xmlns:a16="http://schemas.microsoft.com/office/drawing/2014/main" id="{0E746796-EEF4-4605-94E8-58CF41C66192}"/>
              </a:ext>
            </a:extLst>
          </p:cNvPr>
          <p:cNvSpPr txBox="1">
            <a:spLocks/>
          </p:cNvSpPr>
          <p:nvPr/>
        </p:nvSpPr>
        <p:spPr>
          <a:xfrm>
            <a:off x="859843" y="3980163"/>
            <a:ext cx="6530212" cy="6249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/>
              <a:t>講　師　東京慈恵会医科大学附属第三病院　</a:t>
            </a:r>
            <a:endParaRPr lang="en-US" altLang="ja-JP" sz="2000" b="1" dirty="0"/>
          </a:p>
          <a:p>
            <a:pPr algn="l"/>
            <a:r>
              <a:rPr lang="ja-JP" altLang="en-US" sz="2000" b="1" dirty="0"/>
              <a:t>　　　　　　リハビリテーション科　診療部長　渡邉　修　先生</a:t>
            </a:r>
            <a:endParaRPr lang="en-US" altLang="ja-JP" sz="3200" b="1" dirty="0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725" y="3315194"/>
            <a:ext cx="1262347" cy="689877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471332" y="11740800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57249" y="10396780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77767" y="339161"/>
            <a:ext cx="6964344" cy="102208"/>
          </a:xfrm>
          <a:prstGeom prst="rect">
            <a:avLst/>
          </a:prstGeom>
          <a:solidFill>
            <a:srgbClr val="FF0000"/>
          </a:solidFill>
          <a:ln>
            <a:noFill/>
            <a:prstDash val="sys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="" xmlns:a16="http://schemas.microsoft.com/office/drawing/2014/main" id="{AFE8A5AD-49EB-45AE-91DE-A57B20DD880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681" y="6104390"/>
            <a:ext cx="1539216" cy="79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7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="" xmlns:a16="http://schemas.microsoft.com/office/drawing/2014/main" id="{E21E6361-78EC-4004-B7EF-FBBF5BFBB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44771"/>
              </p:ext>
            </p:extLst>
          </p:nvPr>
        </p:nvGraphicFramePr>
        <p:xfrm>
          <a:off x="724429" y="1987245"/>
          <a:ext cx="6514571" cy="4031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196">
                  <a:extLst>
                    <a:ext uri="{9D8B030D-6E8A-4147-A177-3AD203B41FA5}">
                      <a16:colId xmlns="" xmlns:a16="http://schemas.microsoft.com/office/drawing/2014/main" val="3534086672"/>
                    </a:ext>
                  </a:extLst>
                </a:gridCol>
                <a:gridCol w="1857375">
                  <a:extLst>
                    <a:ext uri="{9D8B030D-6E8A-4147-A177-3AD203B41FA5}">
                      <a16:colId xmlns="" xmlns:a16="http://schemas.microsoft.com/office/drawing/2014/main" val="182816986"/>
                    </a:ext>
                  </a:extLst>
                </a:gridCol>
                <a:gridCol w="2419350">
                  <a:extLst>
                    <a:ext uri="{9D8B030D-6E8A-4147-A177-3AD203B41FA5}">
                      <a16:colId xmlns="" xmlns:a16="http://schemas.microsoft.com/office/drawing/2014/main" val="3632873701"/>
                    </a:ext>
                  </a:extLst>
                </a:gridCol>
                <a:gridCol w="10096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4768"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氏　　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　　</a:t>
                      </a:r>
                      <a:r>
                        <a:rPr kumimoji="1" lang="ja-JP" altLang="en-US" sz="1100" baseline="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属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職種など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住 　  所　</a:t>
                      </a: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連 絡 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当事者・家族の方は○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48103192"/>
                  </a:ext>
                </a:extLst>
              </a:tr>
              <a:tr h="310565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当事者・家族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6833608"/>
                  </a:ext>
                </a:extLst>
              </a:tr>
              <a:tr h="310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126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当事者・家族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75389166"/>
                  </a:ext>
                </a:extLst>
              </a:tr>
              <a:tr h="3551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396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当事者・家族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21869289"/>
                  </a:ext>
                </a:extLst>
              </a:tr>
              <a:tr h="370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6713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当事者・家族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6388154"/>
                  </a:ext>
                </a:extLst>
              </a:tr>
              <a:tr h="3667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0394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当事者・家族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19162385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01C37B43-20FC-4E28-A4E6-20F8C6906137}"/>
              </a:ext>
            </a:extLst>
          </p:cNvPr>
          <p:cNvSpPr txBox="1"/>
          <p:nvPr/>
        </p:nvSpPr>
        <p:spPr>
          <a:xfrm>
            <a:off x="986683" y="1408334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/>
              <a:t>　</a:t>
            </a:r>
            <a:r>
              <a:rPr lang="ja-JP" altLang="en-US" sz="1600" b="1" u="sng" dirty="0" err="1"/>
              <a:t>高次脳機能障がい</a:t>
            </a:r>
            <a:r>
              <a:rPr lang="ja-JP" altLang="en-US" sz="1600" b="1" u="sng" dirty="0"/>
              <a:t>支援者研修会</a:t>
            </a:r>
            <a:r>
              <a:rPr lang="en-US" altLang="ja-JP" sz="1600" b="1" u="sng" dirty="0"/>
              <a:t>(</a:t>
            </a:r>
            <a:r>
              <a:rPr lang="ja-JP" altLang="en-US" sz="1600" b="1" u="sng" dirty="0"/>
              <a:t>盛岡圏域）　　参加申込書　</a:t>
            </a:r>
            <a:endParaRPr lang="en-US" altLang="ja-JP" sz="1600" b="1" u="sng" dirty="0"/>
          </a:p>
          <a:p>
            <a:pPr algn="ctr"/>
            <a:r>
              <a:rPr lang="ja-JP" altLang="en-US" sz="1600" b="1" u="sng" dirty="0"/>
              <a:t>　　　　</a:t>
            </a:r>
            <a:endParaRPr lang="en-US" altLang="ja-JP" sz="1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8B9E8019-718E-4045-8CB1-8A75CC2DA639}"/>
              </a:ext>
            </a:extLst>
          </p:cNvPr>
          <p:cNvSpPr txBox="1"/>
          <p:nvPr/>
        </p:nvSpPr>
        <p:spPr>
          <a:xfrm>
            <a:off x="409574" y="770547"/>
            <a:ext cx="408622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sz="1300" b="1" dirty="0"/>
              <a:t>（ＦＡＸ番号　０１９－６５２－１１３８）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AFACB0E-7488-4F9F-9870-01953441A84D}"/>
              </a:ext>
            </a:extLst>
          </p:cNvPr>
          <p:cNvSpPr txBox="1"/>
          <p:nvPr/>
        </p:nvSpPr>
        <p:spPr>
          <a:xfrm>
            <a:off x="2324652" y="6232596"/>
            <a:ext cx="4552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（複数</a:t>
            </a:r>
            <a:r>
              <a:rPr kumimoji="1" lang="ja-JP" altLang="en-US" sz="1200" dirty="0"/>
              <a:t>でお申込みの場合、代表の方に〇をお願い致します。）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="" xmlns:a16="http://schemas.microsoft.com/office/drawing/2014/main" id="{61714317-6A21-4B92-B5B7-DD65BDC76370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1511776" y="6362984"/>
            <a:ext cx="812876" cy="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="" xmlns:a16="http://schemas.microsoft.com/office/drawing/2014/main" id="{6373AA70-DC68-4797-85CA-FD254C036538}"/>
              </a:ext>
            </a:extLst>
          </p:cNvPr>
          <p:cNvCxnSpPr/>
          <p:nvPr/>
        </p:nvCxnSpPr>
        <p:spPr>
          <a:xfrm flipV="1">
            <a:off x="1521301" y="6143834"/>
            <a:ext cx="0" cy="215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="" xmlns:a16="http://schemas.microsoft.com/office/drawing/2014/main" id="{F8B5D3D4-F258-4E8F-8011-975057187F31}"/>
              </a:ext>
            </a:extLst>
          </p:cNvPr>
          <p:cNvCxnSpPr>
            <a:cxnSpLocks/>
          </p:cNvCxnSpPr>
          <p:nvPr/>
        </p:nvCxnSpPr>
        <p:spPr>
          <a:xfrm>
            <a:off x="1137284" y="8852268"/>
            <a:ext cx="563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="" xmlns:a16="http://schemas.microsoft.com/office/drawing/2014/main" id="{191CFAD2-9171-4B7E-B22D-75B05D63BDEB}"/>
              </a:ext>
            </a:extLst>
          </p:cNvPr>
          <p:cNvCxnSpPr>
            <a:cxnSpLocks/>
          </p:cNvCxnSpPr>
          <p:nvPr/>
        </p:nvCxnSpPr>
        <p:spPr>
          <a:xfrm>
            <a:off x="1133739" y="8566518"/>
            <a:ext cx="5645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="" xmlns:a16="http://schemas.microsoft.com/office/drawing/2014/main" id="{DE06CD3F-CD49-4DE4-BC07-D958BE5A9686}"/>
              </a:ext>
            </a:extLst>
          </p:cNvPr>
          <p:cNvCxnSpPr>
            <a:cxnSpLocks/>
          </p:cNvCxnSpPr>
          <p:nvPr/>
        </p:nvCxnSpPr>
        <p:spPr>
          <a:xfrm>
            <a:off x="1119564" y="7703953"/>
            <a:ext cx="5645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="" xmlns:a16="http://schemas.microsoft.com/office/drawing/2014/main" id="{C2FD0286-45BB-464A-84F7-E0FD2C060F51}"/>
              </a:ext>
            </a:extLst>
          </p:cNvPr>
          <p:cNvCxnSpPr>
            <a:cxnSpLocks/>
          </p:cNvCxnSpPr>
          <p:nvPr/>
        </p:nvCxnSpPr>
        <p:spPr>
          <a:xfrm>
            <a:off x="1124214" y="8277001"/>
            <a:ext cx="5649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="" xmlns:a16="http://schemas.microsoft.com/office/drawing/2014/main" id="{6C6555FD-E716-49B2-B319-868DDEA26AE0}"/>
              </a:ext>
            </a:extLst>
          </p:cNvPr>
          <p:cNvCxnSpPr>
            <a:cxnSpLocks/>
          </p:cNvCxnSpPr>
          <p:nvPr/>
        </p:nvCxnSpPr>
        <p:spPr>
          <a:xfrm>
            <a:off x="1119564" y="7989703"/>
            <a:ext cx="56317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F289AF09-6AEB-4F7B-A01F-28F2C06B4890}"/>
              </a:ext>
            </a:extLst>
          </p:cNvPr>
          <p:cNvSpPr txBox="1"/>
          <p:nvPr/>
        </p:nvSpPr>
        <p:spPr>
          <a:xfrm>
            <a:off x="741221" y="6647399"/>
            <a:ext cx="64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※</a:t>
            </a:r>
            <a:r>
              <a:rPr lang="ja-JP" altLang="en-US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参加申込は当日会場でも、お受けいたしますが、会場の都合上お受けできない場合もございます。</a:t>
            </a:r>
            <a:endParaRPr lang="en-US" altLang="ja-JP" sz="1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 　あらかじめご了承願います。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="" xmlns:a16="http://schemas.microsoft.com/office/drawing/2014/main" id="{74D7EFD2-C3AA-42A8-BE59-E28B32E629B4}"/>
              </a:ext>
            </a:extLst>
          </p:cNvPr>
          <p:cNvSpPr txBox="1"/>
          <p:nvPr/>
        </p:nvSpPr>
        <p:spPr>
          <a:xfrm>
            <a:off x="1017582" y="7361698"/>
            <a:ext cx="563171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備考欄　（相談したいこと・詳しく聞きたい等、ございましたら　ご記入ください。</a:t>
            </a:r>
            <a:r>
              <a:rPr kumimoji="1" lang="en-US" altLang="ja-JP" sz="1200" dirty="0"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</a:p>
          <a:p>
            <a:endParaRPr kumimoji="1" lang="ja-JP" altLang="en-US" sz="11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="" xmlns:a16="http://schemas.microsoft.com/office/drawing/2014/main" id="{78708839-EEE5-45D5-9B04-6AA3FA4C95F1}"/>
              </a:ext>
            </a:extLst>
          </p:cNvPr>
          <p:cNvCxnSpPr>
            <a:cxnSpLocks/>
          </p:cNvCxnSpPr>
          <p:nvPr/>
        </p:nvCxnSpPr>
        <p:spPr>
          <a:xfrm>
            <a:off x="1125812" y="9138018"/>
            <a:ext cx="56462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409574" y="588818"/>
            <a:ext cx="4972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u="sng" dirty="0"/>
              <a:t>NPO</a:t>
            </a:r>
            <a:r>
              <a:rPr lang="ja-JP" altLang="en-US" sz="1200" u="sng" dirty="0"/>
              <a:t>法人日本脳外傷友の会イーハトーヴ　宛</a:t>
            </a:r>
          </a:p>
        </p:txBody>
      </p:sp>
    </p:spTree>
    <p:extLst>
      <p:ext uri="{BB962C8B-B14F-4D97-AF65-F5344CB8AC3E}">
        <p14:creationId xmlns:p14="http://schemas.microsoft.com/office/powerpoint/2010/main" val="30582886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131</Words>
  <Application>Microsoft Office PowerPoint</Application>
  <PresentationFormat>ユーザー設定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HGP明朝B</vt:lpstr>
      <vt:lpstr>HGP明朝E</vt:lpstr>
      <vt:lpstr>HGS創英角ｺﾞｼｯｸUB</vt:lpstr>
      <vt:lpstr>HGS創英角ﾎﾟｯﾌﾟ体</vt:lpstr>
      <vt:lpstr>ＭＳ Ｐゴシック</vt:lpstr>
      <vt:lpstr>Arial</vt:lpstr>
      <vt:lpstr>Calibri</vt:lpstr>
      <vt:lpstr>Calibri Light</vt:lpstr>
      <vt:lpstr>Kokila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2017-01-23T02:12:32Z</dcterms:created>
  <dcterms:modified xsi:type="dcterms:W3CDTF">2018-11-08T06:40:07Z</dcterms:modified>
</cp:coreProperties>
</file>